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8F61D49-7CDA-46DC-827C-B2641D5AFA5A}"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5CBE799-456B-495B-B900-A9A1DA74E86A}" type="slidenum">
              <a:rPr lang="ar-IQ" smtClean="0"/>
              <a:t>‹#›</a:t>
            </a:fld>
            <a:endParaRPr lang="ar-IQ"/>
          </a:p>
        </p:txBody>
      </p:sp>
    </p:spTree>
    <p:extLst>
      <p:ext uri="{BB962C8B-B14F-4D97-AF65-F5344CB8AC3E}">
        <p14:creationId xmlns:p14="http://schemas.microsoft.com/office/powerpoint/2010/main" val="3940266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8F61D49-7CDA-46DC-827C-B2641D5AFA5A}"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5CBE799-456B-495B-B900-A9A1DA74E86A}" type="slidenum">
              <a:rPr lang="ar-IQ" smtClean="0"/>
              <a:t>‹#›</a:t>
            </a:fld>
            <a:endParaRPr lang="ar-IQ"/>
          </a:p>
        </p:txBody>
      </p:sp>
    </p:spTree>
    <p:extLst>
      <p:ext uri="{BB962C8B-B14F-4D97-AF65-F5344CB8AC3E}">
        <p14:creationId xmlns:p14="http://schemas.microsoft.com/office/powerpoint/2010/main" val="3134268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8F61D49-7CDA-46DC-827C-B2641D5AFA5A}"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5CBE799-456B-495B-B900-A9A1DA74E86A}" type="slidenum">
              <a:rPr lang="ar-IQ" smtClean="0"/>
              <a:t>‹#›</a:t>
            </a:fld>
            <a:endParaRPr lang="ar-IQ"/>
          </a:p>
        </p:txBody>
      </p:sp>
    </p:spTree>
    <p:extLst>
      <p:ext uri="{BB962C8B-B14F-4D97-AF65-F5344CB8AC3E}">
        <p14:creationId xmlns:p14="http://schemas.microsoft.com/office/powerpoint/2010/main" val="3475131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8F61D49-7CDA-46DC-827C-B2641D5AFA5A}"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5CBE799-456B-495B-B900-A9A1DA74E86A}" type="slidenum">
              <a:rPr lang="ar-IQ" smtClean="0"/>
              <a:t>‹#›</a:t>
            </a:fld>
            <a:endParaRPr lang="ar-IQ"/>
          </a:p>
        </p:txBody>
      </p:sp>
    </p:spTree>
    <p:extLst>
      <p:ext uri="{BB962C8B-B14F-4D97-AF65-F5344CB8AC3E}">
        <p14:creationId xmlns:p14="http://schemas.microsoft.com/office/powerpoint/2010/main" val="2028670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8F61D49-7CDA-46DC-827C-B2641D5AFA5A}"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5CBE799-456B-495B-B900-A9A1DA74E86A}" type="slidenum">
              <a:rPr lang="ar-IQ" smtClean="0"/>
              <a:t>‹#›</a:t>
            </a:fld>
            <a:endParaRPr lang="ar-IQ"/>
          </a:p>
        </p:txBody>
      </p:sp>
    </p:spTree>
    <p:extLst>
      <p:ext uri="{BB962C8B-B14F-4D97-AF65-F5344CB8AC3E}">
        <p14:creationId xmlns:p14="http://schemas.microsoft.com/office/powerpoint/2010/main" val="2401646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8F61D49-7CDA-46DC-827C-B2641D5AFA5A}" type="datetimeFigureOut">
              <a:rPr lang="ar-IQ" smtClean="0"/>
              <a:t>06/04/1440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5CBE799-456B-495B-B900-A9A1DA74E86A}" type="slidenum">
              <a:rPr lang="ar-IQ" smtClean="0"/>
              <a:t>‹#›</a:t>
            </a:fld>
            <a:endParaRPr lang="ar-IQ"/>
          </a:p>
        </p:txBody>
      </p:sp>
    </p:spTree>
    <p:extLst>
      <p:ext uri="{BB962C8B-B14F-4D97-AF65-F5344CB8AC3E}">
        <p14:creationId xmlns:p14="http://schemas.microsoft.com/office/powerpoint/2010/main" val="830246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8F61D49-7CDA-46DC-827C-B2641D5AFA5A}" type="datetimeFigureOut">
              <a:rPr lang="ar-IQ" smtClean="0"/>
              <a:t>06/04/1440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5CBE799-456B-495B-B900-A9A1DA74E86A}" type="slidenum">
              <a:rPr lang="ar-IQ" smtClean="0"/>
              <a:t>‹#›</a:t>
            </a:fld>
            <a:endParaRPr lang="ar-IQ"/>
          </a:p>
        </p:txBody>
      </p:sp>
    </p:spTree>
    <p:extLst>
      <p:ext uri="{BB962C8B-B14F-4D97-AF65-F5344CB8AC3E}">
        <p14:creationId xmlns:p14="http://schemas.microsoft.com/office/powerpoint/2010/main" val="2518859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8F61D49-7CDA-46DC-827C-B2641D5AFA5A}" type="datetimeFigureOut">
              <a:rPr lang="ar-IQ" smtClean="0"/>
              <a:t>06/04/1440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5CBE799-456B-495B-B900-A9A1DA74E86A}" type="slidenum">
              <a:rPr lang="ar-IQ" smtClean="0"/>
              <a:t>‹#›</a:t>
            </a:fld>
            <a:endParaRPr lang="ar-IQ"/>
          </a:p>
        </p:txBody>
      </p:sp>
    </p:spTree>
    <p:extLst>
      <p:ext uri="{BB962C8B-B14F-4D97-AF65-F5344CB8AC3E}">
        <p14:creationId xmlns:p14="http://schemas.microsoft.com/office/powerpoint/2010/main" val="274680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8F61D49-7CDA-46DC-827C-B2641D5AFA5A}" type="datetimeFigureOut">
              <a:rPr lang="ar-IQ" smtClean="0"/>
              <a:t>06/04/1440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5CBE799-456B-495B-B900-A9A1DA74E86A}" type="slidenum">
              <a:rPr lang="ar-IQ" smtClean="0"/>
              <a:t>‹#›</a:t>
            </a:fld>
            <a:endParaRPr lang="ar-IQ"/>
          </a:p>
        </p:txBody>
      </p:sp>
    </p:spTree>
    <p:extLst>
      <p:ext uri="{BB962C8B-B14F-4D97-AF65-F5344CB8AC3E}">
        <p14:creationId xmlns:p14="http://schemas.microsoft.com/office/powerpoint/2010/main" val="1458013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8F61D49-7CDA-46DC-827C-B2641D5AFA5A}" type="datetimeFigureOut">
              <a:rPr lang="ar-IQ" smtClean="0"/>
              <a:t>06/04/1440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5CBE799-456B-495B-B900-A9A1DA74E86A}" type="slidenum">
              <a:rPr lang="ar-IQ" smtClean="0"/>
              <a:t>‹#›</a:t>
            </a:fld>
            <a:endParaRPr lang="ar-IQ"/>
          </a:p>
        </p:txBody>
      </p:sp>
    </p:spTree>
    <p:extLst>
      <p:ext uri="{BB962C8B-B14F-4D97-AF65-F5344CB8AC3E}">
        <p14:creationId xmlns:p14="http://schemas.microsoft.com/office/powerpoint/2010/main" val="2758372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8F61D49-7CDA-46DC-827C-B2641D5AFA5A}" type="datetimeFigureOut">
              <a:rPr lang="ar-IQ" smtClean="0"/>
              <a:t>06/04/1440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5CBE799-456B-495B-B900-A9A1DA74E86A}" type="slidenum">
              <a:rPr lang="ar-IQ" smtClean="0"/>
              <a:t>‹#›</a:t>
            </a:fld>
            <a:endParaRPr lang="ar-IQ"/>
          </a:p>
        </p:txBody>
      </p:sp>
    </p:spTree>
    <p:extLst>
      <p:ext uri="{BB962C8B-B14F-4D97-AF65-F5344CB8AC3E}">
        <p14:creationId xmlns:p14="http://schemas.microsoft.com/office/powerpoint/2010/main" val="4035121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8F61D49-7CDA-46DC-827C-B2641D5AFA5A}" type="datetimeFigureOut">
              <a:rPr lang="ar-IQ" smtClean="0"/>
              <a:t>06/04/1440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5CBE799-456B-495B-B900-A9A1DA74E86A}" type="slidenum">
              <a:rPr lang="ar-IQ" smtClean="0"/>
              <a:t>‹#›</a:t>
            </a:fld>
            <a:endParaRPr lang="ar-IQ"/>
          </a:p>
        </p:txBody>
      </p:sp>
    </p:spTree>
    <p:extLst>
      <p:ext uri="{BB962C8B-B14F-4D97-AF65-F5344CB8AC3E}">
        <p14:creationId xmlns:p14="http://schemas.microsoft.com/office/powerpoint/2010/main" val="1435567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0" y="188640"/>
            <a:ext cx="5143500" cy="180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0250" y="1988840"/>
            <a:ext cx="5143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0250" y="2511152"/>
            <a:ext cx="5143499" cy="3366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8749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5" name="مربع نص 4"/>
          <p:cNvSpPr txBox="1"/>
          <p:nvPr/>
        </p:nvSpPr>
        <p:spPr>
          <a:xfrm>
            <a:off x="107504" y="0"/>
            <a:ext cx="8928992" cy="7571303"/>
          </a:xfrm>
          <a:prstGeom prst="rect">
            <a:avLst/>
          </a:prstGeom>
          <a:noFill/>
        </p:spPr>
        <p:txBody>
          <a:bodyPr wrap="square" rtlCol="1">
            <a:spAutoFit/>
          </a:bodyPr>
          <a:lstStyle/>
          <a:p>
            <a:r>
              <a:rPr lang="ar-IQ" dirty="0"/>
              <a:t> </a:t>
            </a:r>
            <a:r>
              <a:rPr lang="ar-SA" b="1" dirty="0" smtClean="0"/>
              <a:t>المادة </a:t>
            </a:r>
            <a:r>
              <a:rPr lang="ar-SA" b="1" dirty="0"/>
              <a:t>: 10.1: وصف التمرين</a:t>
            </a:r>
            <a:endParaRPr lang="en-US" dirty="0"/>
          </a:p>
          <a:p>
            <a:r>
              <a:rPr lang="ar-SA" b="1" dirty="0"/>
              <a:t>         </a:t>
            </a:r>
            <a:r>
              <a:rPr lang="ar-JO" b="1" dirty="0"/>
              <a:t>تتكون اغلب التمارين من حركات </a:t>
            </a:r>
            <a:r>
              <a:rPr lang="ar-JO" b="1" dirty="0" err="1"/>
              <a:t>أكروباتيكية</a:t>
            </a:r>
            <a:r>
              <a:rPr lang="ar-JO" b="1" dirty="0"/>
              <a:t> مربوطة بحركات </a:t>
            </a:r>
            <a:r>
              <a:rPr lang="ar-JO" b="1" dirty="0" err="1"/>
              <a:t>جمناستيكية</a:t>
            </a:r>
            <a:r>
              <a:rPr lang="ar-JO" b="1" dirty="0"/>
              <a:t> مثل حركات القوة ، </a:t>
            </a:r>
            <a:endParaRPr lang="en-US" dirty="0"/>
          </a:p>
          <a:p>
            <a:r>
              <a:rPr lang="ar-SA" b="1" dirty="0"/>
              <a:t>        </a:t>
            </a:r>
            <a:r>
              <a:rPr lang="ar-JO" b="1" dirty="0"/>
              <a:t>التوازن ، المرونة والوقوف على اليدين وربط الحركات التعبيرية وهذه جميعها تشكل ايقاع التمارين</a:t>
            </a:r>
            <a:r>
              <a:rPr lang="ar-SA" b="1" dirty="0"/>
              <a:t>      </a:t>
            </a:r>
            <a:endParaRPr lang="en-US" dirty="0"/>
          </a:p>
          <a:p>
            <a:r>
              <a:rPr lang="ar-SA" b="1" dirty="0"/>
              <a:t>        </a:t>
            </a:r>
            <a:r>
              <a:rPr lang="ar-JO" b="1" dirty="0"/>
              <a:t>على الحركات الارضية وتنفذ على مساحه 12 م * 12 م</a:t>
            </a:r>
            <a:endParaRPr lang="en-US" dirty="0"/>
          </a:p>
          <a:p>
            <a:r>
              <a:rPr lang="ar-SA" b="1" dirty="0"/>
              <a:t>المادة : 10.2</a:t>
            </a:r>
            <a:r>
              <a:rPr lang="ar-IQ" b="1" dirty="0"/>
              <a:t> محتوى وبناء التمرين</a:t>
            </a:r>
            <a:endParaRPr lang="en-US" dirty="0"/>
          </a:p>
          <a:p>
            <a:r>
              <a:rPr lang="ar-IQ" b="1" dirty="0"/>
              <a:t>المادة : 10,2,1معلومات حض التمرين</a:t>
            </a:r>
            <a:endParaRPr lang="en-US" dirty="0"/>
          </a:p>
          <a:p>
            <a:r>
              <a:rPr lang="ar-SA" b="1" dirty="0"/>
              <a:t>1. </a:t>
            </a:r>
            <a:r>
              <a:rPr lang="ar-JO" b="1" dirty="0"/>
              <a:t>يجب ان يبدأ اللاعب حركاته من داخل منطقة البساط الأرضي من الوقوف الثابت وبرجلين مضمومتين .  </a:t>
            </a:r>
            <a:endParaRPr lang="en-US" dirty="0"/>
          </a:p>
          <a:p>
            <a:r>
              <a:rPr lang="en-US" b="1" dirty="0"/>
              <a:t>     </a:t>
            </a:r>
            <a:r>
              <a:rPr lang="ar-JO" b="1" dirty="0"/>
              <a:t>يبدأ تقويم التمرين من الحركة الأولى لقدم اللاعب</a:t>
            </a:r>
            <a:r>
              <a:rPr lang="en-US" b="1" dirty="0"/>
              <a:t>      </a:t>
            </a:r>
            <a:endParaRPr lang="en-US" dirty="0"/>
          </a:p>
          <a:p>
            <a:r>
              <a:rPr lang="ar-SA" b="1" dirty="0"/>
              <a:t>2.</a:t>
            </a:r>
            <a:r>
              <a:rPr lang="ar-JO" b="1" dirty="0"/>
              <a:t> يجب ان يضمن اللاعب فقط الحركات التي يستطيع ان يؤديها بأمان كامل وبدرجة عالية من الجمالية</a:t>
            </a:r>
            <a:endParaRPr lang="en-US" dirty="0"/>
          </a:p>
          <a:p>
            <a:r>
              <a:rPr lang="ar-IQ" b="1" dirty="0"/>
              <a:t> </a:t>
            </a:r>
            <a:r>
              <a:rPr lang="ar-JO" b="1" dirty="0"/>
              <a:t>والسيطرة الفنية</a:t>
            </a:r>
            <a:endParaRPr lang="en-US" dirty="0"/>
          </a:p>
          <a:p>
            <a:r>
              <a:rPr lang="ar-SA" b="1" dirty="0"/>
              <a:t>3. </a:t>
            </a:r>
            <a:r>
              <a:rPr lang="ar-JO" b="1" dirty="0"/>
              <a:t>الأداء الإضافي وبناء التمرين المتوقع هو :</a:t>
            </a:r>
            <a:endParaRPr lang="en-US" dirty="0"/>
          </a:p>
          <a:p>
            <a:r>
              <a:rPr lang="ar-SA" b="1" dirty="0"/>
              <a:t>    أ. </a:t>
            </a:r>
            <a:r>
              <a:rPr lang="ar-JO" b="1" dirty="0"/>
              <a:t>يجب ان يحدث التمرين كليا داخل منطقة البساط والحركات التي تؤدى خارج منطقة البساط تقوم من قبل</a:t>
            </a:r>
            <a:endParaRPr lang="en-US" dirty="0"/>
          </a:p>
          <a:p>
            <a:r>
              <a:rPr lang="ar-SA" b="1" dirty="0"/>
              <a:t>       لجنة </a:t>
            </a:r>
            <a:r>
              <a:rPr lang="en-US" b="1" dirty="0"/>
              <a:t>E </a:t>
            </a:r>
            <a:r>
              <a:rPr lang="ar-JO" b="1" dirty="0"/>
              <a:t>ولكن </a:t>
            </a:r>
            <a:r>
              <a:rPr lang="ar-JO" b="1" dirty="0" err="1"/>
              <a:t>لايعترف</a:t>
            </a:r>
            <a:r>
              <a:rPr lang="ar-JO" b="1" dirty="0"/>
              <a:t> بها من قبل</a:t>
            </a:r>
            <a:r>
              <a:rPr lang="ar-SA" b="1" dirty="0"/>
              <a:t> لجنة </a:t>
            </a:r>
            <a:r>
              <a:rPr lang="en-US" b="1" dirty="0"/>
              <a:t>D</a:t>
            </a:r>
            <a:endParaRPr lang="en-US" dirty="0"/>
          </a:p>
          <a:p>
            <a:r>
              <a:rPr lang="ar-SA" b="1" dirty="0"/>
              <a:t>         </a:t>
            </a:r>
            <a:r>
              <a:rPr lang="ar-JO" b="1" dirty="0"/>
              <a:t>* المساحة المحددة لمنطقة البساط محددة بخطوط حدودية وهذه الخطوط تعتبر جزء من منطقة البساط</a:t>
            </a:r>
            <a:endParaRPr lang="en-US" dirty="0"/>
          </a:p>
          <a:p>
            <a:r>
              <a:rPr lang="ar-JO" b="1" dirty="0"/>
              <a:t>                            للاعب الخطو فوقها ولكن ليس خارجها</a:t>
            </a:r>
            <a:r>
              <a:rPr lang="en-US" b="1" dirty="0"/>
              <a:t>  </a:t>
            </a:r>
            <a:r>
              <a:rPr lang="ar-SA" b="1" dirty="0"/>
              <a:t>             </a:t>
            </a:r>
            <a:r>
              <a:rPr lang="ar-JO" b="1" dirty="0"/>
              <a:t>. ومسموح</a:t>
            </a:r>
            <a:endParaRPr lang="en-US" dirty="0"/>
          </a:p>
          <a:p>
            <a:r>
              <a:rPr lang="ar-JO" b="1" dirty="0"/>
              <a:t>         * الخروج من منطقة البساط يتم السيطرة عليها بواسطة حكمين للخط الذين يجلسان بشكل قطري</a:t>
            </a:r>
            <a:endParaRPr lang="en-US" dirty="0"/>
          </a:p>
          <a:p>
            <a:r>
              <a:rPr lang="ar-SA" b="1" dirty="0"/>
              <a:t>           </a:t>
            </a:r>
            <a:r>
              <a:rPr lang="ar-JO" b="1" dirty="0"/>
              <a:t> وباتجاهين متعاكسين وكل منهما مس</a:t>
            </a:r>
            <a:r>
              <a:rPr lang="ar-SA" b="1" dirty="0" err="1"/>
              <a:t>ؤو</a:t>
            </a:r>
            <a:r>
              <a:rPr lang="ar-JO" b="1" dirty="0"/>
              <a:t>ل عن الخطين القريبين منهما . وأي خروقات للخط يقوم  </a:t>
            </a:r>
            <a:endParaRPr lang="en-US" dirty="0"/>
          </a:p>
          <a:p>
            <a:r>
              <a:rPr lang="ar-SA" b="1" dirty="0"/>
              <a:t>             </a:t>
            </a:r>
            <a:r>
              <a:rPr lang="ar-JO" b="1" dirty="0"/>
              <a:t>حكمي الخط بإعلام رئيس لجنة الجهاز ليتخذ الخصومات المناسبة من الدرجة النهائية وفق  </a:t>
            </a:r>
            <a:endParaRPr lang="en-US" dirty="0"/>
          </a:p>
          <a:p>
            <a:r>
              <a:rPr lang="ar-JO" b="1" dirty="0"/>
              <a:t>التصنيفات التالية :</a:t>
            </a:r>
            <a:r>
              <a:rPr lang="en-US" b="1" dirty="0"/>
              <a:t>  </a:t>
            </a:r>
            <a:r>
              <a:rPr lang="ar-SA" b="1" dirty="0"/>
              <a:t>         </a:t>
            </a:r>
            <a:endParaRPr lang="en-US" dirty="0"/>
          </a:p>
          <a:p>
            <a:r>
              <a:rPr lang="ar-IQ" b="1" dirty="0"/>
              <a:t> </a:t>
            </a:r>
            <a:r>
              <a:rPr lang="ar-SA" b="1" dirty="0"/>
              <a:t>            </a:t>
            </a:r>
            <a:r>
              <a:rPr lang="ar-JO" b="1" dirty="0"/>
              <a:t>-</a:t>
            </a:r>
            <a:r>
              <a:rPr lang="ar-SA" b="1" dirty="0"/>
              <a:t> الهبوط أو</a:t>
            </a:r>
            <a:r>
              <a:rPr lang="ar-JO" b="1" dirty="0"/>
              <a:t> لمس قدم واحدة او يد واحدة خارج منطقة البساط = 0.10</a:t>
            </a:r>
            <a:r>
              <a:rPr lang="ar-SA" b="1" dirty="0"/>
              <a:t>    </a:t>
            </a:r>
            <a:endParaRPr lang="en-US" dirty="0"/>
          </a:p>
          <a:p>
            <a:r>
              <a:rPr lang="ar-SA" b="1" dirty="0"/>
              <a:t>            </a:t>
            </a:r>
            <a:r>
              <a:rPr lang="ar-JO" b="1" dirty="0"/>
              <a:t>- لمس القدم ، اليد ، القدم واليد أو أي جزء اخر من اجزاء الجسم خارج منطقة البساط = 0.30 </a:t>
            </a:r>
            <a:endParaRPr lang="en-US" dirty="0"/>
          </a:p>
          <a:p>
            <a:r>
              <a:rPr lang="ar-IQ" b="1" dirty="0"/>
              <a:t> </a:t>
            </a:r>
            <a:r>
              <a:rPr lang="ar-SA" b="1" dirty="0"/>
              <a:t>           </a:t>
            </a:r>
            <a:r>
              <a:rPr lang="ar-JO" b="1" dirty="0"/>
              <a:t>- الهبوط مباشرة خارج منطقة البساط = 0,50 </a:t>
            </a:r>
            <a:endParaRPr lang="en-US" dirty="0"/>
          </a:p>
          <a:p>
            <a:r>
              <a:rPr lang="ar-SA" b="1" dirty="0"/>
              <a:t>            - الحركات التي تبدأ من خارج البساط ليس لها اي قيمة صعوبة</a:t>
            </a:r>
            <a:endParaRPr lang="en-US" dirty="0"/>
          </a:p>
          <a:p>
            <a:r>
              <a:rPr lang="en-US" b="1" dirty="0"/>
              <a:t>  </a:t>
            </a:r>
            <a:r>
              <a:rPr lang="ar-SA" b="1" dirty="0"/>
              <a:t> سيتخذ الخصم المناسب من الدرجة النهائية</a:t>
            </a:r>
            <a:r>
              <a:rPr lang="en-US" b="1" dirty="0"/>
              <a:t>D1</a:t>
            </a:r>
            <a:r>
              <a:rPr lang="ar-SA" b="1" dirty="0"/>
              <a:t>               والحكم  </a:t>
            </a:r>
            <a:endParaRPr lang="en-US" dirty="0"/>
          </a:p>
          <a:p>
            <a:r>
              <a:rPr lang="ar-JO" b="1" dirty="0"/>
              <a:t>- اذا خطى اللاعب خارج البساط والخطوات تتطلب العودة خلفا للبساط </a:t>
            </a:r>
            <a:r>
              <a:rPr lang="ar-JO" b="1" dirty="0" err="1"/>
              <a:t>لايخصم</a:t>
            </a:r>
            <a:r>
              <a:rPr lang="ar-JO" b="1" dirty="0"/>
              <a:t> من اللاعب</a:t>
            </a:r>
            <a:r>
              <a:rPr lang="en-US" b="1" dirty="0"/>
              <a:t>   </a:t>
            </a:r>
            <a:r>
              <a:rPr lang="ar-SA" b="1" dirty="0"/>
              <a:t>         </a:t>
            </a:r>
            <a:endParaRPr lang="en-US" dirty="0"/>
          </a:p>
          <a:p>
            <a:endParaRPr lang="ar-IQ" dirty="0"/>
          </a:p>
        </p:txBody>
      </p:sp>
    </p:spTree>
    <p:extLst>
      <p:ext uri="{BB962C8B-B14F-4D97-AF65-F5344CB8AC3E}">
        <p14:creationId xmlns:p14="http://schemas.microsoft.com/office/powerpoint/2010/main" val="2883702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4" name="مستطيل 3"/>
          <p:cNvSpPr/>
          <p:nvPr/>
        </p:nvSpPr>
        <p:spPr>
          <a:xfrm>
            <a:off x="251520" y="612845"/>
            <a:ext cx="8712968" cy="5016758"/>
          </a:xfrm>
          <a:prstGeom prst="rect">
            <a:avLst/>
          </a:prstGeom>
        </p:spPr>
        <p:txBody>
          <a:bodyPr wrap="square">
            <a:spAutoFit/>
          </a:bodyPr>
          <a:lstStyle/>
          <a:p>
            <a:r>
              <a:rPr lang="ar-SA" sz="2000" b="1" dirty="0"/>
              <a:t>ب - </a:t>
            </a:r>
            <a:r>
              <a:rPr lang="ar-JO" sz="2000" b="1" dirty="0"/>
              <a:t>وقت التمرين في الحركات الأرضية كحد اقصى هو ( 70 ثانية ) يثبت بواسطة مؤقت </a:t>
            </a:r>
            <a:r>
              <a:rPr lang="ar-JO" sz="2000" b="1" dirty="0" err="1"/>
              <a:t>ولايوجد</a:t>
            </a:r>
            <a:r>
              <a:rPr lang="ar-JO" sz="2000" b="1" dirty="0"/>
              <a:t> حد ادنى للوقت وإنما يعطي حكم الوقت اشارة صوتية عند ( 60 ثانية ) وأخرى عند ( 70 ثانية )</a:t>
            </a:r>
            <a:r>
              <a:rPr lang="ar-SA" sz="2000" b="1" dirty="0"/>
              <a:t>   </a:t>
            </a:r>
            <a:endParaRPr lang="en-US" sz="2000" dirty="0"/>
          </a:p>
          <a:p>
            <a:r>
              <a:rPr lang="ar-SA" sz="2000" b="1" dirty="0"/>
              <a:t>       </a:t>
            </a:r>
            <a:r>
              <a:rPr lang="ar-JO" sz="2000" b="1" dirty="0"/>
              <a:t>كإشارة لانتهاء التمرين . يتم قياس الوقت من الحركة الأولى لقدم اللاعب لغاية الهبوط الذي يجب ان </a:t>
            </a:r>
            <a:endParaRPr lang="en-US" sz="2000" dirty="0"/>
          </a:p>
          <a:p>
            <a:r>
              <a:rPr lang="ar-SA" sz="2000" b="1" dirty="0"/>
              <a:t>       </a:t>
            </a:r>
            <a:r>
              <a:rPr lang="ar-JO" sz="2000" b="1" dirty="0"/>
              <a:t>ينتهي بوضع الوقوف والرجلين مضمومتين . اذا لم ينتهي التمرين بالوقت المحدد فحكم الوقت يؤشر</a:t>
            </a:r>
            <a:r>
              <a:rPr lang="ar-SA" sz="2000" b="1" dirty="0"/>
              <a:t>  </a:t>
            </a:r>
            <a:endParaRPr lang="en-US" sz="2000" dirty="0"/>
          </a:p>
          <a:p>
            <a:r>
              <a:rPr lang="ar-IQ" sz="2000" b="1" dirty="0"/>
              <a:t> </a:t>
            </a:r>
            <a:r>
              <a:rPr lang="ar-SA" sz="2000" b="1" dirty="0"/>
              <a:t>      </a:t>
            </a:r>
            <a:r>
              <a:rPr lang="ar-JO" sz="2000" b="1" dirty="0"/>
              <a:t>الى رئيس لجنة تحكيم الجهاز</a:t>
            </a:r>
            <a:r>
              <a:rPr lang="ar-SA" sz="2000" b="1" dirty="0"/>
              <a:t>( د1)</a:t>
            </a:r>
            <a:r>
              <a:rPr lang="ar-JO" sz="2000" b="1" dirty="0"/>
              <a:t> وبدوره يتخذ الخصم المناسب من الدرجة النهائية للاعب . </a:t>
            </a:r>
            <a:endParaRPr lang="en-US" sz="2000" dirty="0"/>
          </a:p>
          <a:p>
            <a:r>
              <a:rPr lang="ar-SA" sz="2000" b="1" dirty="0"/>
              <a:t> ج - </a:t>
            </a:r>
            <a:r>
              <a:rPr lang="ar-JO" sz="2000" b="1" dirty="0"/>
              <a:t>يجب استخدام كامل منطقة البساط وهذا يعني استخدام الخطوط القطرية والخطوط الجانبية من مربع البساط  </a:t>
            </a:r>
            <a:endParaRPr lang="en-US" sz="2000" dirty="0"/>
          </a:p>
          <a:p>
            <a:r>
              <a:rPr lang="en-US" sz="2000" b="1" dirty="0"/>
              <a:t>        </a:t>
            </a:r>
            <a:r>
              <a:rPr lang="ar-SA" sz="2000" b="1" dirty="0"/>
              <a:t>      </a:t>
            </a:r>
            <a:r>
              <a:rPr lang="ar-JO" sz="2000" b="1" dirty="0"/>
              <a:t>بحيث يظهر اللاعب على الأقل مرة واحدة على كل زاوية أ ، ب ، ج ، د</a:t>
            </a:r>
            <a:r>
              <a:rPr lang="ar-SA" sz="2000" b="1" dirty="0"/>
              <a:t> ومن حق اللاعب استخدام</a:t>
            </a:r>
            <a:endParaRPr lang="en-US" sz="2000" dirty="0"/>
          </a:p>
          <a:p>
            <a:r>
              <a:rPr lang="ar-SA" sz="2000" b="1" dirty="0"/>
              <a:t> ) اكثر من مرورين على نفس المحاور مع </a:t>
            </a:r>
            <a:r>
              <a:rPr lang="ar-SA" sz="2000" b="1" dirty="0" err="1"/>
              <a:t>اوبدون</a:t>
            </a:r>
            <a:r>
              <a:rPr lang="ar-SA" sz="2000" b="1" dirty="0"/>
              <a:t> حركات اضافية </a:t>
            </a:r>
            <a:r>
              <a:rPr lang="en-US" sz="2000" b="1" dirty="0"/>
              <a:t>A-C , C-A </a:t>
            </a:r>
            <a:r>
              <a:rPr lang="ar-SA" sz="2000" b="1" dirty="0"/>
              <a:t>      الخط المحوري مرتين ( </a:t>
            </a:r>
            <a:endParaRPr lang="en-US" sz="2000" dirty="0"/>
          </a:p>
          <a:p>
            <a:r>
              <a:rPr lang="ar-IQ" sz="2000" b="1" dirty="0"/>
              <a:t> </a:t>
            </a:r>
            <a:r>
              <a:rPr lang="ar-SA" sz="2000" b="1" dirty="0"/>
              <a:t>        سينتج عنه خصم (0.3)  الخط المتوسط سيطبق على الجوانب الاربعة للبساط ليساعد في تقويم الحكام</a:t>
            </a:r>
            <a:endParaRPr lang="en-US" sz="2000" dirty="0"/>
          </a:p>
          <a:p>
            <a:r>
              <a:rPr lang="ar-SA" sz="2000" b="1" dirty="0"/>
              <a:t>          اللاعب الذي يتجاوز الخط المتوسط اثناء هبوطه الثالث المتتالي سينتج عنه خصم (0.30)</a:t>
            </a:r>
            <a:endParaRPr lang="en-US" sz="2000" dirty="0"/>
          </a:p>
        </p:txBody>
      </p:sp>
    </p:spTree>
    <p:extLst>
      <p:ext uri="{BB962C8B-B14F-4D97-AF65-F5344CB8AC3E}">
        <p14:creationId xmlns:p14="http://schemas.microsoft.com/office/powerpoint/2010/main" val="397999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p:nvPr/>
        </p:nvPicPr>
        <p:blipFill>
          <a:blip r:embed="rId2">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1752600" y="188640"/>
            <a:ext cx="5638800" cy="1562100"/>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6" name="مربع نص 5"/>
          <p:cNvSpPr txBox="1"/>
          <p:nvPr/>
        </p:nvSpPr>
        <p:spPr>
          <a:xfrm>
            <a:off x="179512" y="1988840"/>
            <a:ext cx="8784976" cy="4031873"/>
          </a:xfrm>
          <a:prstGeom prst="rect">
            <a:avLst/>
          </a:prstGeom>
          <a:noFill/>
        </p:spPr>
        <p:txBody>
          <a:bodyPr wrap="square" rtlCol="1">
            <a:spAutoFit/>
          </a:bodyPr>
          <a:lstStyle/>
          <a:p>
            <a:r>
              <a:rPr lang="ar-IQ" sz="1600" dirty="0"/>
              <a:t>	</a:t>
            </a:r>
            <a:r>
              <a:rPr lang="ar-SA" sz="1600" b="1" dirty="0"/>
              <a:t>د - </a:t>
            </a:r>
            <a:r>
              <a:rPr lang="ar-JO" sz="1600" b="1" dirty="0"/>
              <a:t>غير مسموح بالتوقف ثانيتين او اكثر قبل الخطوط </a:t>
            </a:r>
            <a:r>
              <a:rPr lang="ar-JO" sz="1600" b="1" dirty="0" err="1"/>
              <a:t>الأكروباتيكية</a:t>
            </a:r>
            <a:endParaRPr lang="en-US" sz="1600" dirty="0"/>
          </a:p>
          <a:p>
            <a:r>
              <a:rPr lang="ar-SA" sz="1600" b="1" dirty="0"/>
              <a:t>ه - </a:t>
            </a:r>
            <a:r>
              <a:rPr lang="ar-JO" sz="1600" b="1" dirty="0"/>
              <a:t>كل حركة او خط </a:t>
            </a:r>
            <a:r>
              <a:rPr lang="ar-JO" sz="1600" b="1" dirty="0" err="1"/>
              <a:t>اكروباتيكي</a:t>
            </a:r>
            <a:r>
              <a:rPr lang="ar-JO" sz="1600" b="1" dirty="0"/>
              <a:t> يجب ان ينتهي بهبوط مسيطر عليه قبل الاستمرار في اداء الحركات الغير  </a:t>
            </a:r>
            <a:r>
              <a:rPr lang="ar-JO" sz="1600" b="1" dirty="0" err="1"/>
              <a:t>اكروباتيكية</a:t>
            </a:r>
            <a:r>
              <a:rPr lang="ar-JO" sz="1600" b="1" dirty="0"/>
              <a:t> وعدم السيطرة خلال الهبوط لحظة الانتقال لحركة اخرى غير مسموح به . </a:t>
            </a:r>
            <a:endParaRPr lang="en-US" sz="1600" dirty="0"/>
          </a:p>
          <a:p>
            <a:r>
              <a:rPr lang="ar-IQ" sz="1600" b="1" dirty="0"/>
              <a:t> </a:t>
            </a:r>
            <a:r>
              <a:rPr lang="ar-SA" sz="1600" b="1" dirty="0"/>
              <a:t>و-     </a:t>
            </a:r>
            <a:r>
              <a:rPr lang="ar-JO" sz="1600" b="1" dirty="0"/>
              <a:t>حركة الغطس والقلبة ( كذلك ½ 1 قلبة هوائية ) يجب ان تظهر لحظة ارتكاز لليدين </a:t>
            </a:r>
            <a:r>
              <a:rPr lang="ar-JO" sz="1600" b="1" dirty="0" err="1"/>
              <a:t>ولايمكن</a:t>
            </a:r>
            <a:r>
              <a:rPr lang="ar-JO" sz="1600" b="1" dirty="0"/>
              <a:t> اداؤها  </a:t>
            </a:r>
            <a:endParaRPr lang="en-US" sz="1600" dirty="0"/>
          </a:p>
          <a:p>
            <a:r>
              <a:rPr lang="ar-SA" sz="1600" b="1" dirty="0"/>
              <a:t>         </a:t>
            </a:r>
            <a:r>
              <a:rPr lang="ar-JO" sz="1600" b="1" dirty="0"/>
              <a:t>بدون ارتكاز اليدين او بلمس ظهر اليدين فقط</a:t>
            </a:r>
            <a:endParaRPr lang="en-US" sz="1600" dirty="0"/>
          </a:p>
          <a:p>
            <a:r>
              <a:rPr lang="ar-SA" sz="1600" b="1" dirty="0"/>
              <a:t>ز- </a:t>
            </a:r>
            <a:r>
              <a:rPr lang="ar-JO" sz="1600" b="1" dirty="0"/>
              <a:t>الضغط للوقوف على اليدين يجب ان يؤدى فقط عند الحاجة للصعوبة او للمتطلبات . ومسؤولية اللاعب هو</a:t>
            </a:r>
            <a:endParaRPr lang="en-US" sz="1600" dirty="0"/>
          </a:p>
          <a:p>
            <a:r>
              <a:rPr lang="ar-SA" sz="1600" b="1" dirty="0"/>
              <a:t>       </a:t>
            </a:r>
            <a:r>
              <a:rPr lang="ar-JO" sz="1600" b="1" dirty="0"/>
              <a:t>عرض الحركة  بوضوح</a:t>
            </a:r>
            <a:endParaRPr lang="en-US" sz="1600" dirty="0"/>
          </a:p>
          <a:p>
            <a:r>
              <a:rPr lang="ar-IQ" sz="1600" b="1" dirty="0"/>
              <a:t>   </a:t>
            </a:r>
            <a:r>
              <a:rPr lang="ar-SA" sz="1600" b="1" dirty="0"/>
              <a:t> ح - </a:t>
            </a:r>
            <a:r>
              <a:rPr lang="ar-JO" sz="1600" b="1" dirty="0"/>
              <a:t>يجب ان ينتهي التمرين بحركة </a:t>
            </a:r>
            <a:r>
              <a:rPr lang="ar-JO" sz="1600" b="1" dirty="0" err="1"/>
              <a:t>اكروباتيكية</a:t>
            </a:r>
            <a:r>
              <a:rPr lang="ar-JO" sz="1600" b="1" dirty="0"/>
              <a:t> بالوقوف على كلا الرجلين ( ولا يسمح بإنهاء التمرين </a:t>
            </a:r>
            <a:r>
              <a:rPr lang="ar-SA" sz="1600" b="1" dirty="0"/>
              <a:t>             </a:t>
            </a:r>
            <a:r>
              <a:rPr lang="ar-JO" sz="1600" b="1" dirty="0"/>
              <a:t>بحركة دحرجة ) .</a:t>
            </a:r>
            <a:endParaRPr lang="en-US" sz="1600" dirty="0"/>
          </a:p>
          <a:p>
            <a:r>
              <a:rPr lang="ar-SA" sz="1600" b="1" dirty="0"/>
              <a:t> 4. </a:t>
            </a:r>
            <a:r>
              <a:rPr lang="ar-JO" sz="1600" b="1" dirty="0"/>
              <a:t>جدول الأخطاء والخصومات المتعلقة بعرض التمرين موجود في </a:t>
            </a:r>
            <a:r>
              <a:rPr lang="ar-IQ" sz="1600" b="1" dirty="0"/>
              <a:t>الباب9 ومختصر الخصومات في المادة 9,4والمادة 10,3</a:t>
            </a:r>
            <a:endParaRPr lang="en-US" sz="1600" dirty="0"/>
          </a:p>
          <a:p>
            <a:r>
              <a:rPr lang="en-US" sz="1600" b="1" dirty="0"/>
              <a:t>D    </a:t>
            </a:r>
            <a:r>
              <a:rPr lang="ar-IQ" sz="1600" b="1" dirty="0"/>
              <a:t>المادة 10,2,2معلومات حول درجة لجنة</a:t>
            </a:r>
            <a:endParaRPr lang="en-US" sz="1600" dirty="0"/>
          </a:p>
          <a:p>
            <a:r>
              <a:rPr lang="ar-SA" sz="1600" b="1" dirty="0"/>
              <a:t>1. </a:t>
            </a:r>
            <a:r>
              <a:rPr lang="ar-JO" sz="1600" b="1" dirty="0"/>
              <a:t>.  المجاميع الحركية في الحركات الأرضية هي  : </a:t>
            </a:r>
            <a:endParaRPr lang="en-US" sz="1600" dirty="0"/>
          </a:p>
          <a:p>
            <a:r>
              <a:rPr lang="ar-JO" sz="1600" b="1" dirty="0"/>
              <a:t>                 م1 . الحركات الغير </a:t>
            </a:r>
            <a:r>
              <a:rPr lang="ar-JO" sz="1600" b="1" dirty="0" err="1"/>
              <a:t>اكروباتيكية</a:t>
            </a:r>
            <a:r>
              <a:rPr lang="ar-JO" sz="1600" b="1" dirty="0"/>
              <a:t> </a:t>
            </a:r>
            <a:endParaRPr lang="en-US" sz="1600" dirty="0"/>
          </a:p>
          <a:p>
            <a:r>
              <a:rPr lang="ar-JO" sz="1600" b="1" dirty="0"/>
              <a:t>                 م2 . الحركات </a:t>
            </a:r>
            <a:r>
              <a:rPr lang="ar-JO" sz="1600" b="1" dirty="0" err="1"/>
              <a:t>الأكروباتيكية</a:t>
            </a:r>
            <a:r>
              <a:rPr lang="ar-JO" sz="1600" b="1" dirty="0"/>
              <a:t> الأمامية</a:t>
            </a:r>
            <a:endParaRPr lang="en-US" sz="1600" dirty="0"/>
          </a:p>
          <a:p>
            <a:r>
              <a:rPr lang="ar-JO" sz="1600" b="1" dirty="0"/>
              <a:t>                م3 . الحركات </a:t>
            </a:r>
            <a:r>
              <a:rPr lang="ar-JO" sz="1600" b="1" dirty="0" err="1"/>
              <a:t>الأكروباتيكية</a:t>
            </a:r>
            <a:r>
              <a:rPr lang="ar-JO" sz="1600" b="1" dirty="0"/>
              <a:t> الخلفية</a:t>
            </a:r>
            <a:endParaRPr lang="en-US" sz="1600" dirty="0"/>
          </a:p>
          <a:p>
            <a:r>
              <a:rPr lang="ar-JO" sz="1600" b="1" dirty="0"/>
              <a:t>                م4 .  الحركات </a:t>
            </a:r>
            <a:r>
              <a:rPr lang="ar-JO" sz="1600" b="1" dirty="0" err="1"/>
              <a:t>الأكروباتيكية</a:t>
            </a:r>
            <a:r>
              <a:rPr lang="ar-JO" sz="1600" b="1" dirty="0"/>
              <a:t> الجانبية ، والقفزات الخلفية مع ½ لفة للقلبات الهوائية الأمامية للقلبات الهوائية الخلفية</a:t>
            </a:r>
            <a:r>
              <a:rPr lang="en-US" sz="1600" b="1" dirty="0"/>
              <a:t> </a:t>
            </a:r>
            <a:endParaRPr lang="ar-IQ" sz="1600" dirty="0"/>
          </a:p>
        </p:txBody>
      </p:sp>
    </p:spTree>
    <p:extLst>
      <p:ext uri="{BB962C8B-B14F-4D97-AF65-F5344CB8AC3E}">
        <p14:creationId xmlns:p14="http://schemas.microsoft.com/office/powerpoint/2010/main" val="4196672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6" name="مربع نص 5"/>
          <p:cNvSpPr txBox="1"/>
          <p:nvPr/>
        </p:nvSpPr>
        <p:spPr>
          <a:xfrm>
            <a:off x="107504" y="0"/>
            <a:ext cx="8856984" cy="6555641"/>
          </a:xfrm>
          <a:prstGeom prst="rect">
            <a:avLst/>
          </a:prstGeom>
          <a:noFill/>
        </p:spPr>
        <p:txBody>
          <a:bodyPr wrap="square" rtlCol="1">
            <a:spAutoFit/>
          </a:bodyPr>
          <a:lstStyle/>
          <a:p>
            <a:r>
              <a:rPr lang="ar-JO" sz="1600" b="1" dirty="0"/>
              <a:t>والقفزات الأمامية مع ½ لفة</a:t>
            </a:r>
            <a:endParaRPr lang="en-US" sz="1600" dirty="0"/>
          </a:p>
          <a:p>
            <a:r>
              <a:rPr lang="ar-JO" sz="1600" b="1" dirty="0"/>
              <a:t> 2. </a:t>
            </a:r>
            <a:r>
              <a:rPr lang="ar-JO" sz="1600" b="1" dirty="0" err="1"/>
              <a:t>لايمكن</a:t>
            </a:r>
            <a:r>
              <a:rPr lang="ar-JO" sz="1600" b="1" dirty="0"/>
              <a:t> اداء أي هبوط من المجموعة الغير </a:t>
            </a:r>
            <a:r>
              <a:rPr lang="ar-JO" sz="1600" b="1" dirty="0" err="1"/>
              <a:t>اكروباتيكية</a:t>
            </a:r>
            <a:r>
              <a:rPr lang="ar-JO" sz="1600" b="1" dirty="0"/>
              <a:t> أي </a:t>
            </a:r>
            <a:r>
              <a:rPr lang="ar-JO" sz="1600" b="1" dirty="0" err="1"/>
              <a:t>المجموعه</a:t>
            </a:r>
            <a:r>
              <a:rPr lang="ar-JO" sz="1600" b="1" dirty="0"/>
              <a:t> الاولى                  </a:t>
            </a:r>
            <a:endParaRPr lang="en-US" sz="1600" dirty="0"/>
          </a:p>
          <a:p>
            <a:r>
              <a:rPr lang="ar-JO" sz="1600" b="1" dirty="0"/>
              <a:t>3. </a:t>
            </a:r>
            <a:r>
              <a:rPr lang="ar-IQ" sz="1600" b="1" dirty="0"/>
              <a:t>للمتقدمين يجب يتضمن التمرين قلبتين هوائيتين ويجب ان تكون من ضمن ال10 حركات المحسوبة في التمرين</a:t>
            </a:r>
            <a:endParaRPr lang="en-US" sz="1600" dirty="0"/>
          </a:p>
          <a:p>
            <a:r>
              <a:rPr lang="ar-IQ" sz="1600" b="1" dirty="0"/>
              <a:t>4. معلومات حول الصعوبة والمجاميع الحركية</a:t>
            </a:r>
            <a:endParaRPr lang="en-US" sz="1600" dirty="0"/>
          </a:p>
          <a:p>
            <a:r>
              <a:rPr lang="ar-SA" sz="1600" b="1" dirty="0"/>
              <a:t>أ- </a:t>
            </a:r>
            <a:r>
              <a:rPr lang="ar-JO" sz="1600" b="1" dirty="0"/>
              <a:t>الحركات </a:t>
            </a:r>
            <a:r>
              <a:rPr lang="ar-JO" sz="1600" b="1" dirty="0" err="1"/>
              <a:t>الأكروباتيكية</a:t>
            </a:r>
            <a:r>
              <a:rPr lang="ar-JO" sz="1600" b="1" dirty="0"/>
              <a:t> المربوطة تحتفظ بصعوباتها المستقلة</a:t>
            </a:r>
            <a:endParaRPr lang="en-US" sz="1600" dirty="0"/>
          </a:p>
          <a:p>
            <a:r>
              <a:rPr lang="ar-SA" sz="1600" b="1" dirty="0"/>
              <a:t>ب- في بساط الحركات الارضية , يمكن للاعب اداء حركة واحدة فقط من كل مجموعة حركية كمتطلب خاص واذا ادى حركة واحدة منها كهبوط من المجاميع الحركية م2, م3 أو م4عليه اداء حركة اخرى اضافية كمتطلب خاص من نفس مجموعة الهبوط ضمن الجملة الحركية حتى يستلم درجات المتطلبات الخاصة كاملة</a:t>
            </a:r>
            <a:endParaRPr lang="en-US" sz="1600" dirty="0"/>
          </a:p>
          <a:p>
            <a:r>
              <a:rPr lang="ar-IQ" sz="1600" b="1" dirty="0" err="1"/>
              <a:t>ج.في</a:t>
            </a:r>
            <a:r>
              <a:rPr lang="ar-IQ" sz="1600" b="1" dirty="0"/>
              <a:t> حركات القفزة العربية من مجموعة الحركات </a:t>
            </a:r>
            <a:r>
              <a:rPr lang="ar-IQ" sz="1600" b="1" dirty="0" err="1"/>
              <a:t>الاكروباتيكية</a:t>
            </a:r>
            <a:r>
              <a:rPr lang="ar-IQ" sz="1600" b="1" dirty="0"/>
              <a:t> الخلفية مثال العربية قلبتين امامية هي نفس قلبتين خلفية مع لفة كاملة(صعوبة </a:t>
            </a:r>
            <a:r>
              <a:rPr lang="en-US" sz="1600" b="1" dirty="0"/>
              <a:t>D</a:t>
            </a:r>
            <a:r>
              <a:rPr lang="ar-IQ" sz="1600" b="1" dirty="0"/>
              <a:t>) . حركات العربية التالية القفز خلفا مع ½ لفة لقلبتين امامية هي نفس صعوبة الخلفية في جدول الصعوبات</a:t>
            </a:r>
            <a:endParaRPr lang="en-US" sz="1600" dirty="0"/>
          </a:p>
          <a:p>
            <a:r>
              <a:rPr lang="ar-IQ" sz="1600" b="1" dirty="0"/>
              <a:t>5</a:t>
            </a:r>
            <a:r>
              <a:rPr lang="ar-JO" sz="1600" b="1" dirty="0"/>
              <a:t>. معلومات حول الربط :</a:t>
            </a:r>
            <a:endParaRPr lang="en-US" sz="1600" dirty="0"/>
          </a:p>
          <a:p>
            <a:r>
              <a:rPr lang="ar-IQ" sz="1600" b="1" dirty="0"/>
              <a:t> - يمكن منح الربط على كلا جانبي الحركة الواحدة ولكن ليس من الضروري ان يكون من ضمن ال 10حركات في التمرين لكن غير مسموح بالتكرار</a:t>
            </a:r>
            <a:endParaRPr lang="en-US" sz="1600" dirty="0"/>
          </a:p>
          <a:p>
            <a:r>
              <a:rPr lang="ar-SA" sz="1600" b="1" dirty="0"/>
              <a:t>   </a:t>
            </a:r>
            <a:r>
              <a:rPr lang="ar-IQ" sz="1600" b="1" dirty="0"/>
              <a:t>- صعوبة </a:t>
            </a:r>
            <a:r>
              <a:rPr lang="en-US" sz="1600" b="1" dirty="0"/>
              <a:t>D</a:t>
            </a:r>
            <a:r>
              <a:rPr lang="ar-IQ" sz="1600" b="1" dirty="0"/>
              <a:t> </a:t>
            </a:r>
            <a:r>
              <a:rPr lang="ar-IQ" sz="1600" b="1" dirty="0" err="1"/>
              <a:t>اواعلى</a:t>
            </a:r>
            <a:r>
              <a:rPr lang="ar-IQ" sz="1600" b="1" dirty="0"/>
              <a:t> + </a:t>
            </a:r>
            <a:r>
              <a:rPr lang="en-US" sz="1600" b="1" dirty="0"/>
              <a:t>B</a:t>
            </a:r>
            <a:r>
              <a:rPr lang="ar-IQ" sz="1600" b="1" dirty="0"/>
              <a:t>او</a:t>
            </a:r>
            <a:r>
              <a:rPr lang="en-US" sz="1600" b="1" dirty="0"/>
              <a:t>C</a:t>
            </a:r>
            <a:r>
              <a:rPr lang="ar-IQ" sz="1600" b="1" dirty="0"/>
              <a:t>=0.10 </a:t>
            </a:r>
            <a:r>
              <a:rPr lang="en-US" sz="1600" b="1" dirty="0"/>
              <a:t>D</a:t>
            </a:r>
            <a:r>
              <a:rPr lang="ar-IQ" sz="1600" b="1" dirty="0"/>
              <a:t>او اعلى+</a:t>
            </a:r>
            <a:r>
              <a:rPr lang="en-US" sz="1600" b="1" dirty="0"/>
              <a:t> D</a:t>
            </a:r>
            <a:r>
              <a:rPr lang="ar-IQ" sz="1600" b="1" dirty="0"/>
              <a:t>او اعلى=0.20</a:t>
            </a:r>
            <a:endParaRPr lang="en-US" sz="1600" dirty="0"/>
          </a:p>
          <a:p>
            <a:r>
              <a:rPr lang="ar-IQ" sz="1600" b="1" dirty="0"/>
              <a:t>- </a:t>
            </a:r>
            <a:r>
              <a:rPr lang="ar-IQ" sz="1600" b="1" dirty="0" err="1"/>
              <a:t>لاربط</a:t>
            </a:r>
            <a:r>
              <a:rPr lang="ar-IQ" sz="1600" b="1" dirty="0"/>
              <a:t> للقلبات المتعاكسة مثال قلبتين هوائيتين خلفيتين مع لفة كاملة مربوطة </a:t>
            </a:r>
            <a:r>
              <a:rPr lang="ar-IQ" sz="1600" b="1" dirty="0" err="1"/>
              <a:t>مباشررة</a:t>
            </a:r>
            <a:r>
              <a:rPr lang="ar-IQ" sz="1600" b="1" dirty="0"/>
              <a:t> بقلبة هوائية امامية مع لفة كاملة</a:t>
            </a:r>
            <a:endParaRPr lang="en-US" sz="1600" dirty="0"/>
          </a:p>
          <a:p>
            <a:r>
              <a:rPr lang="en-US" sz="1600" b="1" dirty="0"/>
              <a:t>- </a:t>
            </a:r>
            <a:endParaRPr lang="en-US" sz="1600" dirty="0"/>
          </a:p>
          <a:p>
            <a:r>
              <a:rPr lang="ar-JO" sz="1600" b="1" dirty="0"/>
              <a:t>5. معلومات ولوائح اضافية :</a:t>
            </a:r>
            <a:endParaRPr lang="en-US" sz="1600" dirty="0"/>
          </a:p>
          <a:p>
            <a:r>
              <a:rPr lang="ar-SA" sz="1600" b="1" dirty="0"/>
              <a:t>              أ</a:t>
            </a:r>
            <a:r>
              <a:rPr lang="ar-JO" sz="1600" b="1" dirty="0"/>
              <a:t> ) غير مسموح في حركة ½ 1 قلبة باستقبال او الدفع بواسطة اليدين للأرض </a:t>
            </a:r>
            <a:endParaRPr lang="en-US" sz="1600" dirty="0"/>
          </a:p>
          <a:p>
            <a:r>
              <a:rPr lang="en-US" sz="1600" b="1" dirty="0"/>
              <a:t>     </a:t>
            </a:r>
            <a:r>
              <a:rPr lang="ar-SA" sz="1600" b="1" dirty="0"/>
              <a:t>  </a:t>
            </a:r>
            <a:r>
              <a:rPr lang="ar-JO" sz="1600" b="1" dirty="0"/>
              <a:t>ب)</a:t>
            </a:r>
            <a:r>
              <a:rPr lang="ar-SA" sz="1600" b="1" dirty="0"/>
              <a:t> كحد اقصى يسمح </a:t>
            </a:r>
            <a:r>
              <a:rPr lang="ar-SA" sz="1600" b="1" dirty="0" err="1"/>
              <a:t>باداء</a:t>
            </a:r>
            <a:r>
              <a:rPr lang="ar-SA" sz="1600" b="1" dirty="0"/>
              <a:t> قلبة هوائية لاستقبال الارض بالدحرجة خلال الجملة الحركية </a:t>
            </a:r>
            <a:endParaRPr lang="en-US" sz="1600" dirty="0"/>
          </a:p>
          <a:p>
            <a:r>
              <a:rPr lang="ar-SA" sz="1600" b="1" dirty="0"/>
              <a:t>          </a:t>
            </a:r>
            <a:r>
              <a:rPr lang="ar-SA" sz="1600" b="1" dirty="0" err="1"/>
              <a:t>ولايسمح</a:t>
            </a:r>
            <a:r>
              <a:rPr lang="ar-SA" sz="1600" b="1" dirty="0"/>
              <a:t> </a:t>
            </a:r>
            <a:r>
              <a:rPr lang="ar-SA" sz="1600" b="1" dirty="0" err="1"/>
              <a:t>باداء</a:t>
            </a:r>
            <a:r>
              <a:rPr lang="ar-SA" sz="1600" b="1" dirty="0"/>
              <a:t> ها بالربط المباشر مع اي قلبة ويمكن له استخدام قلبة واحدة تنتهي بالدحرجة او حركة تنتهي بالدحرجة او الارتكاز الامامي او حركتين تنتهي بالدحرجة او الارتكاز الامامي</a:t>
            </a:r>
            <a:endParaRPr lang="en-US" sz="1600" dirty="0"/>
          </a:p>
          <a:p>
            <a:r>
              <a:rPr lang="ar-SA" sz="1600" b="1" dirty="0"/>
              <a:t> ف</a:t>
            </a:r>
            <a:r>
              <a:rPr lang="ar-IQ" sz="1600" b="1" dirty="0"/>
              <a:t>ما فوق تمنع على الشباب)</a:t>
            </a:r>
            <a:r>
              <a:rPr lang="en-US" sz="1600" b="1" dirty="0"/>
              <a:t>B  </a:t>
            </a:r>
            <a:r>
              <a:rPr lang="ar-SA" sz="1600" b="1" dirty="0"/>
              <a:t>بالدحرجة (من صعوبة  </a:t>
            </a:r>
            <a:r>
              <a:rPr lang="ar-IQ" sz="1600" b="1" dirty="0"/>
              <a:t>بها التي تنتهي             </a:t>
            </a:r>
            <a:r>
              <a:rPr lang="ar-JO" sz="1600" b="1" dirty="0"/>
              <a:t>ج)</a:t>
            </a:r>
            <a:r>
              <a:rPr lang="ar-SA" sz="1600" b="1" dirty="0"/>
              <a:t>جميع الحركات المسموح </a:t>
            </a:r>
            <a:endParaRPr lang="en-US" sz="1600" dirty="0"/>
          </a:p>
          <a:p>
            <a:r>
              <a:rPr lang="ar-JO" sz="1600" b="1" dirty="0"/>
              <a:t>  </a:t>
            </a:r>
            <a:r>
              <a:rPr lang="ar-IQ" sz="1600" b="1" dirty="0"/>
              <a:t>          </a:t>
            </a:r>
            <a:r>
              <a:rPr lang="ar-JO" sz="1600" b="1" dirty="0"/>
              <a:t> د) فيما عدا الصعوبات المؤشرة في جدول الصعوبات ، دورات الرجلين المضمومة او المفتوحة</a:t>
            </a:r>
            <a:endParaRPr lang="en-US" sz="1600" dirty="0"/>
          </a:p>
          <a:p>
            <a:r>
              <a:rPr lang="ar-IQ" sz="1600" b="1" dirty="0"/>
              <a:t>                </a:t>
            </a:r>
            <a:r>
              <a:rPr lang="ar-JO" sz="1600" b="1" dirty="0"/>
              <a:t>( توماس ) لها نفس الصعوبة  ونفس الرقم المحدد في الجدول وغير مسموح بأداء الدورات</a:t>
            </a:r>
            <a:endParaRPr lang="en-US" sz="1600" dirty="0"/>
          </a:p>
          <a:p>
            <a:r>
              <a:rPr lang="ar-SA" sz="1600" b="1" dirty="0"/>
              <a:t>                   </a:t>
            </a:r>
            <a:r>
              <a:rPr lang="ar-JO" sz="1600" b="1" dirty="0"/>
              <a:t>الروسية بفتح الرجلين </a:t>
            </a:r>
            <a:endParaRPr lang="en-US" sz="1600" dirty="0"/>
          </a:p>
          <a:p>
            <a:endParaRPr lang="ar-IQ" dirty="0"/>
          </a:p>
        </p:txBody>
      </p:sp>
    </p:spTree>
    <p:extLst>
      <p:ext uri="{BB962C8B-B14F-4D97-AF65-F5344CB8AC3E}">
        <p14:creationId xmlns:p14="http://schemas.microsoft.com/office/powerpoint/2010/main" val="4053685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16632"/>
            <a:ext cx="8712968" cy="6124754"/>
          </a:xfrm>
          <a:prstGeom prst="rect">
            <a:avLst/>
          </a:prstGeom>
          <a:noFill/>
        </p:spPr>
        <p:txBody>
          <a:bodyPr wrap="square" rtlCol="1">
            <a:spAutoFit/>
          </a:bodyPr>
          <a:lstStyle/>
          <a:p>
            <a:r>
              <a:rPr lang="ar-SA" b="1" dirty="0"/>
              <a:t> </a:t>
            </a:r>
            <a:r>
              <a:rPr lang="ar-JO" sz="2800" b="1" dirty="0">
                <a:solidFill>
                  <a:srgbClr val="FF0000"/>
                </a:solidFill>
              </a:rPr>
              <a:t>ه ) غير مسموح بأداء حركات ثبات القوة بفتح الرج</a:t>
            </a:r>
            <a:r>
              <a:rPr lang="ar-SA" sz="2800" b="1" dirty="0">
                <a:solidFill>
                  <a:srgbClr val="FF0000"/>
                </a:solidFill>
              </a:rPr>
              <a:t>لين</a:t>
            </a:r>
            <a:endParaRPr lang="en-US" sz="2800" dirty="0">
              <a:solidFill>
                <a:srgbClr val="FF0000"/>
              </a:solidFill>
            </a:endParaRPr>
          </a:p>
          <a:p>
            <a:r>
              <a:rPr lang="ar-SA" sz="2800" b="1" dirty="0">
                <a:solidFill>
                  <a:srgbClr val="FF0000"/>
                </a:solidFill>
              </a:rPr>
              <a:t>            </a:t>
            </a:r>
            <a:r>
              <a:rPr lang="ar-JO" sz="2800" b="1" dirty="0">
                <a:solidFill>
                  <a:srgbClr val="FF0000"/>
                </a:solidFill>
              </a:rPr>
              <a:t>و ) فيما يتعلق باللوائح المتعلقة بعدم الاعتراف بالحركات ودرجة لجنة </a:t>
            </a:r>
            <a:r>
              <a:rPr lang="en-US" sz="2800" b="1" dirty="0">
                <a:solidFill>
                  <a:srgbClr val="FF0000"/>
                </a:solidFill>
              </a:rPr>
              <a:t>D</a:t>
            </a:r>
            <a:r>
              <a:rPr lang="ar-JO" sz="2800" b="1" dirty="0">
                <a:solidFill>
                  <a:srgbClr val="FF0000"/>
                </a:solidFill>
              </a:rPr>
              <a:t> ، انظر الباب 5 وموجز</a:t>
            </a:r>
            <a:endParaRPr lang="en-US" sz="2800" dirty="0">
              <a:solidFill>
                <a:srgbClr val="FF0000"/>
              </a:solidFill>
            </a:endParaRPr>
          </a:p>
          <a:p>
            <a:r>
              <a:rPr lang="ar-IQ" sz="2800" b="1" dirty="0">
                <a:solidFill>
                  <a:srgbClr val="FF0000"/>
                </a:solidFill>
              </a:rPr>
              <a:t>                </a:t>
            </a:r>
            <a:r>
              <a:rPr lang="ar-JO" sz="2800" b="1" dirty="0">
                <a:solidFill>
                  <a:srgbClr val="FF0000"/>
                </a:solidFill>
              </a:rPr>
              <a:t>الخصومات في المادة 17 .</a:t>
            </a:r>
            <a:endParaRPr lang="en-US" sz="2800" dirty="0">
              <a:solidFill>
                <a:srgbClr val="FF0000"/>
              </a:solidFill>
            </a:endParaRPr>
          </a:p>
          <a:p>
            <a:r>
              <a:rPr lang="ar-IQ" sz="2800" b="1" dirty="0">
                <a:solidFill>
                  <a:srgbClr val="FF0000"/>
                </a:solidFill>
              </a:rPr>
              <a:t>            ز ) يسمح </a:t>
            </a:r>
            <a:r>
              <a:rPr lang="ar-IQ" sz="2800" b="1" dirty="0" err="1">
                <a:solidFill>
                  <a:srgbClr val="FF0000"/>
                </a:solidFill>
              </a:rPr>
              <a:t>باداء</a:t>
            </a:r>
            <a:r>
              <a:rPr lang="ar-IQ" sz="2800" b="1" dirty="0">
                <a:solidFill>
                  <a:srgbClr val="FF0000"/>
                </a:solidFill>
              </a:rPr>
              <a:t> حركتين قوة بضمنها </a:t>
            </a:r>
            <a:r>
              <a:rPr lang="ar-IQ" sz="2800" b="1" dirty="0" err="1">
                <a:solidFill>
                  <a:srgbClr val="FF0000"/>
                </a:solidFill>
              </a:rPr>
              <a:t>الوقوفات</a:t>
            </a:r>
            <a:r>
              <a:rPr lang="ar-IQ" sz="2800" b="1" dirty="0">
                <a:solidFill>
                  <a:srgbClr val="FF0000"/>
                </a:solidFill>
              </a:rPr>
              <a:t> على اليدين بالقوة وحركتين دورات رجلين مضمومة او</a:t>
            </a:r>
            <a:endParaRPr lang="en-US" sz="2800" dirty="0">
              <a:solidFill>
                <a:srgbClr val="FF0000"/>
              </a:solidFill>
            </a:endParaRPr>
          </a:p>
          <a:p>
            <a:r>
              <a:rPr lang="ar-IQ" sz="2800" b="1" dirty="0">
                <a:solidFill>
                  <a:srgbClr val="FF0000"/>
                </a:solidFill>
              </a:rPr>
              <a:t>                مفتوحة في التمرين الارضي كحد اقصى</a:t>
            </a:r>
            <a:endParaRPr lang="en-US" sz="2800" dirty="0">
              <a:solidFill>
                <a:srgbClr val="FF0000"/>
              </a:solidFill>
            </a:endParaRPr>
          </a:p>
          <a:p>
            <a:r>
              <a:rPr lang="ar-IQ" sz="2800" b="1" dirty="0">
                <a:solidFill>
                  <a:srgbClr val="FF0000"/>
                </a:solidFill>
              </a:rPr>
              <a:t>            ح) جميع دورات الرجلين المضمومة او المفتوحة (</a:t>
            </a:r>
            <a:r>
              <a:rPr lang="ar-IQ" sz="2800" b="1" dirty="0" err="1">
                <a:solidFill>
                  <a:srgbClr val="FF0000"/>
                </a:solidFill>
              </a:rPr>
              <a:t>التوماس</a:t>
            </a:r>
            <a:r>
              <a:rPr lang="ar-IQ" sz="2800" b="1" dirty="0">
                <a:solidFill>
                  <a:srgbClr val="FF0000"/>
                </a:solidFill>
              </a:rPr>
              <a:t>) يجب ان تنتهي بالارتكاز الامامي</a:t>
            </a:r>
            <a:endParaRPr lang="en-US" sz="2800" dirty="0">
              <a:solidFill>
                <a:srgbClr val="FF0000"/>
              </a:solidFill>
            </a:endParaRPr>
          </a:p>
          <a:p>
            <a:r>
              <a:rPr lang="ar-IQ" sz="2800" b="1" dirty="0">
                <a:solidFill>
                  <a:srgbClr val="FF0000"/>
                </a:solidFill>
              </a:rPr>
              <a:t>            ط) جميع حركات الوقوف على اليدين الياباني تؤدى بضم الرجلين</a:t>
            </a:r>
            <a:endParaRPr lang="en-US" sz="2800" dirty="0">
              <a:solidFill>
                <a:srgbClr val="FF0000"/>
              </a:solidFill>
            </a:endParaRPr>
          </a:p>
          <a:p>
            <a:r>
              <a:rPr lang="ar-IQ" sz="2800" b="1" dirty="0">
                <a:solidFill>
                  <a:srgbClr val="FF0000"/>
                </a:solidFill>
              </a:rPr>
              <a:t>6. التكرارات الخاصة</a:t>
            </a:r>
            <a:endParaRPr lang="en-US" sz="2800" dirty="0">
              <a:solidFill>
                <a:srgbClr val="FF0000"/>
              </a:solidFill>
            </a:endParaRPr>
          </a:p>
          <a:p>
            <a:r>
              <a:rPr lang="ar-IQ" sz="2800" b="1" dirty="0">
                <a:solidFill>
                  <a:srgbClr val="FF0000"/>
                </a:solidFill>
              </a:rPr>
              <a:t>تكملة واضافات من المصدر</a:t>
            </a:r>
            <a:endParaRPr lang="en-US" sz="2800" dirty="0">
              <a:solidFill>
                <a:srgbClr val="FF0000"/>
              </a:solidFill>
            </a:endParaRPr>
          </a:p>
          <a:p>
            <a:r>
              <a:rPr lang="ar-SA" sz="2800" b="1" dirty="0">
                <a:solidFill>
                  <a:srgbClr val="FF0000"/>
                </a:solidFill>
              </a:rPr>
              <a:t>المادة :10.3 : الخصومات الخاصة بالحركات الارضية</a:t>
            </a:r>
            <a:endParaRPr lang="ar-IQ" sz="2800" dirty="0">
              <a:solidFill>
                <a:srgbClr val="FF0000"/>
              </a:solidFill>
            </a:endParaRPr>
          </a:p>
        </p:txBody>
      </p:sp>
    </p:spTree>
    <p:extLst>
      <p:ext uri="{BB962C8B-B14F-4D97-AF65-F5344CB8AC3E}">
        <p14:creationId xmlns:p14="http://schemas.microsoft.com/office/powerpoint/2010/main" val="287046963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621</Words>
  <Application>Microsoft Office PowerPoint</Application>
  <PresentationFormat>عرض على الشاشة (3:4)‏</PresentationFormat>
  <Paragraphs>78</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zake</dc:creator>
  <cp:lastModifiedBy>zake</cp:lastModifiedBy>
  <cp:revision>2</cp:revision>
  <dcterms:created xsi:type="dcterms:W3CDTF">2018-12-14T19:52:02Z</dcterms:created>
  <dcterms:modified xsi:type="dcterms:W3CDTF">2018-12-14T20:05:22Z</dcterms:modified>
</cp:coreProperties>
</file>